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72" r:id="rId14"/>
    <p:sldId id="269" r:id="rId15"/>
    <p:sldId id="270" r:id="rId16"/>
    <p:sldId id="280" r:id="rId17"/>
    <p:sldId id="279" r:id="rId18"/>
    <p:sldId id="278" r:id="rId19"/>
    <p:sldId id="275" r:id="rId20"/>
    <p:sldId id="273" r:id="rId21"/>
    <p:sldId id="281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21"/>
  </p:normalViewPr>
  <p:slideViewPr>
    <p:cSldViewPr snapToGrid="0" snapToObjects="1">
      <p:cViewPr varScale="1">
        <p:scale>
          <a:sx n="67" d="100"/>
          <a:sy n="67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DE17-4557-734D-A37D-EC3176C0E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07156-B477-744F-B69E-4AED371B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EDAD-8CFC-8445-97CC-CD80A55E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7EA6E-1515-CC43-A49D-ABD65A96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B1443-014B-284D-8565-5C4CBA8A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156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7B1F-E203-E748-96BF-76BE2299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B79AE-5CB4-F049-B011-B0828774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A459-78FB-A946-9C57-DB236F41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9EF1B-555F-5C4C-A0B1-3F3DB32F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BDFBB-92AF-8144-A165-2D6F9D67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830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EA3A2-0057-8E4A-9197-7E073B945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2893-1FAF-E941-9966-E3824FAE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57DDB-4810-8545-B331-AEE6846D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79EA-05EE-A246-B5AD-B9E478E8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5DBC3-7325-BF4B-8F0C-B937A03A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82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D409-7BB5-B345-AEEF-F4BE3C78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03BE8-DC5A-3642-99AD-B470025B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FAA2D-DFDA-524B-BE2B-7A5F3779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2A271-A10F-9B41-9344-D17D7C8C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F70D-321F-A24B-8452-C3EDFA85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096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0819-657A-9643-B08F-35F28729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89A34-214B-C44E-89E3-ED0E46BD6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62520-02B2-3E43-B98E-DB8EC4FF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CAF95-A7CC-F844-9862-13EFA9AF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DA5AE-F7E0-7F4F-9DE1-882356ED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008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9903-FC0C-BD4F-A482-9181941F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EAD5F-9867-6A4D-8FB3-B8E71BDA0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22DB-3A10-7744-A958-AA9125FE5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B97C3-AA30-934C-A038-EAD18DF4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0B45F-231B-764E-ADFB-3FFB27D7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E3B03-3CD8-A947-8246-2033C4C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742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C5C6-E0AF-0B41-88E5-C3357453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7F1A7-B5BF-3246-8FFE-F1E88F8E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B83E7-C4F9-9649-848C-0A1AD96C7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1FA6-5DFB-624A-9AA3-ADA16BBEA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D2B39-6F49-E243-95F9-B8EEF64C7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6E94D-365F-DB4E-81F9-BF43CA7A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AC20F-3D92-454D-A00A-838CBE5D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FF113-2236-DB45-9CE4-8C46AA54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372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EB7D-2639-F248-B3EF-83F5F9C2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057E2-46BF-1641-965E-98BEE02A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64200-6909-CB47-A4F1-68D98F53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F08AC-6E2A-E04E-B2D8-F613500B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66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38C22-1AFA-B346-AF24-5CE9FB1D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57CED-1BFE-BD44-AFC3-A1B99116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1F9B7-8891-764F-976E-F1A5A79D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350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2FA7-B26D-C744-9E15-50E1E649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9143-5FD8-6141-A1EE-E942B9FB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3FE6C-7C03-D748-BAF4-A84E94794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A6A87-929C-A84A-9AFE-972016DD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02E4-23DA-1D40-9CE8-C3E0052E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F7D3F-CFB2-E449-B8CD-19D4E78D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64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0B73-D7D9-5A42-833C-8AF59E0A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6E6E6-BE61-F149-BA0B-0D5DD9B81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EA168-A2BB-6F41-8B87-8CDA792B8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4DA62-DFF8-7648-93ED-364533B2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8AAC4-6755-C349-A7B5-213FB9AA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9DDA0-F50A-9649-AA27-49EFAFDF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32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3948B-51C8-634F-994D-BC3184E2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52AD-9A4F-4342-8276-9CF276B2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2CED8-ED1A-724B-87E0-10154DD89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FA4E-17E4-B442-AC37-55E619DDFD6D}" type="datetimeFigureOut">
              <a:rPr lang="en-IL" smtClean="0"/>
              <a:t>06/10/2021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55996-4748-7D4A-914A-36A21DA4E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08C3B-3E72-FA4A-B47F-20177E03D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1E26-F45F-8947-A81E-EFE9B80EBE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123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0061240_Application_of_Deep_Learning_on_the_Characterization_of_Tor_Traffic_using_Time_based_Features" TargetMode="External"/><Relationship Id="rId2" Type="http://schemas.openxmlformats.org/officeDocument/2006/relationships/hyperlink" Target="https://github.com/nmslib/nms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mbasnet/DeepLearning-TorTraffi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C2ABF-9E2C-B849-9E60-E98453012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4826795" cy="2858363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Application of Deep Learning on the Characterization of Tor Traffic using Time based Features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157B-82B6-2A48-B51C-1C87B4F59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4830283" cy="1594507"/>
          </a:xfrm>
        </p:spPr>
        <p:txBody>
          <a:bodyPr>
            <a:normAutofit/>
          </a:bodyPr>
          <a:lstStyle/>
          <a:p>
            <a:pPr algn="l"/>
            <a:r>
              <a:rPr lang="en-IL" dirty="0">
                <a:solidFill>
                  <a:schemeClr val="bg1"/>
                </a:solidFill>
              </a:rPr>
              <a:t>Gal Bar</a:t>
            </a:r>
          </a:p>
          <a:p>
            <a:pPr algn="l"/>
            <a:r>
              <a:rPr lang="en-IL" dirty="0">
                <a:solidFill>
                  <a:schemeClr val="bg1"/>
                </a:solidFill>
              </a:rPr>
              <a:t>Yishay Garame </a:t>
            </a:r>
          </a:p>
          <a:p>
            <a:pPr algn="l"/>
            <a:r>
              <a:rPr lang="en-IL" dirty="0">
                <a:solidFill>
                  <a:schemeClr val="bg1"/>
                </a:solidFill>
              </a:rPr>
              <a:t>Naor Maoz</a:t>
            </a:r>
          </a:p>
          <a:p>
            <a:pPr algn="l"/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033" name="Freeform: Shape 76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4" name="Freeform: Shape 78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Tor (network) - Wikipedia">
            <a:extLst>
              <a:ext uri="{FF2B5EF4-FFF2-40B4-BE49-F238E27FC236}">
                <a16:creationId xmlns:a16="http://schemas.microsoft.com/office/drawing/2014/main" id="{B6A3F17D-E158-E54F-8F75-78BCDBBC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02" y="2604000"/>
            <a:ext cx="5520770" cy="332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Exploration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A52BCA-D45B-1349-8021-B3E58D95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49" y="3994258"/>
            <a:ext cx="7497452" cy="2863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400FB-4815-A447-8AF4-4243E907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72" y="2414160"/>
            <a:ext cx="6997700" cy="1079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C34D2F-9BCF-4A7C-B5E2-A1AA5A94B5BD}"/>
              </a:ext>
            </a:extLst>
          </p:cNvPr>
          <p:cNvSpPr txBox="1">
            <a:spLocks/>
          </p:cNvSpPr>
          <p:nvPr/>
        </p:nvSpPr>
        <p:spPr>
          <a:xfrm>
            <a:off x="5726247" y="617226"/>
            <a:ext cx="5452549" cy="1031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Histogram of Labels</a:t>
            </a:r>
          </a:p>
        </p:txBody>
      </p:sp>
    </p:spTree>
    <p:extLst>
      <p:ext uri="{BB962C8B-B14F-4D97-AF65-F5344CB8AC3E}">
        <p14:creationId xmlns:p14="http://schemas.microsoft.com/office/powerpoint/2010/main" val="205489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Exploration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904B2BE-41B2-2545-B8E6-BD3CF4B2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767" y="896111"/>
            <a:ext cx="5837035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344475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approach  - </a:t>
            </a:r>
            <a:r>
              <a:rPr lang="en-US" b="1" dirty="0">
                <a:solidFill>
                  <a:schemeClr val="bg1"/>
                </a:solidFill>
              </a:rPr>
              <a:t>Nearest neighbor methods and vector models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66" name="Picture 2" descr="Orange, apple and banana ⬇ Stock Photo, Image by © hayatikayhan #135793274">
            <a:extLst>
              <a:ext uri="{FF2B5EF4-FFF2-40B4-BE49-F238E27FC236}">
                <a16:creationId xmlns:a16="http://schemas.microsoft.com/office/drawing/2014/main" id="{2B799810-6D82-5E40-90E9-E83305476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4"/>
          <a:stretch/>
        </p:blipFill>
        <p:spPr bwMode="auto">
          <a:xfrm>
            <a:off x="5593865" y="2014538"/>
            <a:ext cx="631556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4B15E1-260A-CB43-B9A9-C71D1C09DCCF}"/>
              </a:ext>
            </a:extLst>
          </p:cNvPr>
          <p:cNvSpPr/>
          <p:nvPr/>
        </p:nvSpPr>
        <p:spPr>
          <a:xfrm>
            <a:off x="0" y="4973590"/>
            <a:ext cx="4457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endas Plus"/>
              </a:rPr>
              <a:t>The basic idea is to represent objects in a space where proximity means two items are similar.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7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Vector Models</a:t>
            </a:r>
            <a:b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6ECC869-D597-4102-B026-04B3E6679A24}"/>
              </a:ext>
            </a:extLst>
          </p:cNvPr>
          <p:cNvSpPr txBox="1">
            <a:spLocks/>
          </p:cNvSpPr>
          <p:nvPr/>
        </p:nvSpPr>
        <p:spPr>
          <a:xfrm>
            <a:off x="1104965" y="2590800"/>
            <a:ext cx="3927257" cy="3614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How does it works? </a:t>
            </a:r>
          </a:p>
          <a:p>
            <a:pPr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(in simple words)</a:t>
            </a: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Scriptographer.org - Working With Images and Pixels">
            <a:extLst>
              <a:ext uri="{FF2B5EF4-FFF2-40B4-BE49-F238E27FC236}">
                <a16:creationId xmlns:a16="http://schemas.microsoft.com/office/drawing/2014/main" id="{8A2E35B3-5B5F-497F-84ED-F705262D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0210" y="903730"/>
            <a:ext cx="6375416" cy="44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7C4894-70A4-4C4D-A0D7-7009882DB48D}"/>
              </a:ext>
            </a:extLst>
          </p:cNvPr>
          <p:cNvSpPr txBox="1">
            <a:spLocks/>
          </p:cNvSpPr>
          <p:nvPr/>
        </p:nvSpPr>
        <p:spPr>
          <a:xfrm>
            <a:off x="214313" y="3672322"/>
            <a:ext cx="4125558" cy="12616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1400" b="0" i="0" dirty="0">
                <a:solidFill>
                  <a:schemeClr val="bg1"/>
                </a:solidFill>
                <a:effectLst/>
                <a:latin typeface="Calendas Plus"/>
              </a:rPr>
              <a:t>Lets take an images of size 28×28. One of the most basic ways we can play around with this data set is to smash each 28×28 array into a 784-dimensional vector. And by that we can take another image also with the size of 28x28 and check with some queries the similarities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296494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 NMSLIB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14FFB6-819B-B24C-8F77-2B96AEC88F63}"/>
              </a:ext>
            </a:extLst>
          </p:cNvPr>
          <p:cNvSpPr/>
          <p:nvPr/>
        </p:nvSpPr>
        <p:spPr>
          <a:xfrm>
            <a:off x="214313" y="4176024"/>
            <a:ext cx="4136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endas Plus"/>
              </a:rPr>
              <a:t>Approximate nearest neighbor search is very useful when you have a large dataset of millions of datapoints and you learn some kind of vector representation of these items.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2290" name="Picture 2" descr="New approximate nearest neighbor benchmarks · Erik Bernhardsson">
            <a:extLst>
              <a:ext uri="{FF2B5EF4-FFF2-40B4-BE49-F238E27FC236}">
                <a16:creationId xmlns:a16="http://schemas.microsoft.com/office/drawing/2014/main" id="{03A500CB-90AC-724E-9D20-14F629CE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48" y="1744717"/>
            <a:ext cx="7497452" cy="51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7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 NMSLIB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B9AA18A-8F7D-4D48-82DB-E5A18350BD31}"/>
              </a:ext>
            </a:extLst>
          </p:cNvPr>
          <p:cNvSpPr txBox="1">
            <a:spLocks/>
          </p:cNvSpPr>
          <p:nvPr/>
        </p:nvSpPr>
        <p:spPr>
          <a:xfrm>
            <a:off x="4831839" y="38100"/>
            <a:ext cx="7283139" cy="407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In this assignment we are dealing with Non-Metric Space Library(NMSLIB) which is a cross platform similarity search  toolkit for evaluation of similarity search methods. </a:t>
            </a:r>
          </a:p>
          <a:p>
            <a:endParaRPr lang="en-US" sz="1800" b="1" dirty="0"/>
          </a:p>
          <a:p>
            <a:r>
              <a:rPr lang="en-US" sz="1800" b="1" dirty="0"/>
              <a:t>We are working on Tor traffic dataset where our goal is to predict the correct class of the traffic type.</a:t>
            </a:r>
          </a:p>
          <a:p>
            <a:endParaRPr lang="en-US" sz="1800" b="1" dirty="0"/>
          </a:p>
          <a:p>
            <a:r>
              <a:rPr lang="en-US" sz="1800" b="1" dirty="0"/>
              <a:t>Using NMSLIB, K-nearest neighbor (KNN) algorithm is applied to predict the class of the input data. </a:t>
            </a:r>
            <a:endParaRPr lang="en-PK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2050" name="Picture 2" descr="Neighbors | Ready.gov">
            <a:extLst>
              <a:ext uri="{FF2B5EF4-FFF2-40B4-BE49-F238E27FC236}">
                <a16:creationId xmlns:a16="http://schemas.microsoft.com/office/drawing/2014/main" id="{CCE80EBA-6FC3-4397-AF73-38411C0A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13" y="3762374"/>
            <a:ext cx="6277007" cy="25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 NMSLIB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B9AA18A-8F7D-4D48-82DB-E5A18350BD31}"/>
              </a:ext>
            </a:extLst>
          </p:cNvPr>
          <p:cNvSpPr txBox="1">
            <a:spLocks/>
          </p:cNvSpPr>
          <p:nvPr/>
        </p:nvSpPr>
        <p:spPr>
          <a:xfrm>
            <a:off x="4908861" y="933454"/>
            <a:ext cx="6553200" cy="421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500" b="1" dirty="0"/>
          </a:p>
          <a:p>
            <a:r>
              <a:rPr lang="en-US" sz="1600" b="1" dirty="0"/>
              <a:t>NMSLIB provides a fast similarity search. The search is carried out in a finite database of objects {oi} using a search query q and a dissimilarity measure.</a:t>
            </a:r>
          </a:p>
          <a:p>
            <a:endParaRPr lang="en-US" sz="3300" b="1" dirty="0"/>
          </a:p>
          <a:p>
            <a:r>
              <a:rPr lang="en-US" sz="1600" b="1" dirty="0"/>
              <a:t>An object is a synonym for a data point or simply a point. The dissimilarity measure is typically represented by a distance function d(oi, q).</a:t>
            </a:r>
          </a:p>
          <a:p>
            <a:endParaRPr lang="en-US" sz="4500" b="1" dirty="0"/>
          </a:p>
          <a:p>
            <a:r>
              <a:rPr lang="en-US" sz="1600" b="1" dirty="0"/>
              <a:t>The ultimate goal is to answer a query by retrieving a subset of database objects sufficiently similar to the query q. A combination of data points and the distance function is called a search space, or simply a space.</a:t>
            </a:r>
            <a:endParaRPr lang="en-US" sz="18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206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 NMSLIB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B9AA18A-8F7D-4D48-82DB-E5A18350BD31}"/>
              </a:ext>
            </a:extLst>
          </p:cNvPr>
          <p:cNvSpPr txBox="1">
            <a:spLocks/>
          </p:cNvSpPr>
          <p:nvPr/>
        </p:nvSpPr>
        <p:spPr>
          <a:xfrm>
            <a:off x="4908860" y="1056640"/>
            <a:ext cx="7171379" cy="40868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Tor classification dataset contains information about the traffic on the web as an input, input has 28 features and corresponding labels which shows the type of data which it represents. </a:t>
            </a:r>
          </a:p>
          <a:p>
            <a:endParaRPr lang="en-US" sz="2400" b="1" dirty="0"/>
          </a:p>
          <a:p>
            <a:r>
              <a:rPr lang="en-US" sz="1800" b="1" dirty="0"/>
              <a:t>There are eight classes:</a:t>
            </a:r>
          </a:p>
          <a:p>
            <a:r>
              <a:rPr lang="en-US" sz="1800" b="1" dirty="0"/>
              <a:t> audio, chat, browsing, file transfer, mail p2p, video and VOIP .</a:t>
            </a:r>
          </a:p>
          <a:p>
            <a:r>
              <a:rPr lang="en-US" sz="1800" b="1" dirty="0"/>
              <a:t> Our task is to build a model using NMSLIB and python libraries which gives   the best results on the given data.</a:t>
            </a:r>
          </a:p>
          <a:p>
            <a:endParaRPr lang="en-US" sz="1800" b="1" dirty="0"/>
          </a:p>
          <a:p>
            <a:r>
              <a:rPr lang="en-US" sz="1800" b="1" dirty="0"/>
              <a:t>Data needs to be prepared before applying machine learning model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848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286869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Implementation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C4062D-BEB9-4F99-9D83-B2DB5824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47" y="1734103"/>
            <a:ext cx="7468877" cy="9113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9AA18A-8F7D-4D48-82DB-E5A18350BD31}"/>
              </a:ext>
            </a:extLst>
          </p:cNvPr>
          <p:cNvSpPr txBox="1">
            <a:spLocks/>
          </p:cNvSpPr>
          <p:nvPr/>
        </p:nvSpPr>
        <p:spPr>
          <a:xfrm>
            <a:off x="4908861" y="2865120"/>
            <a:ext cx="5335917" cy="3079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baseline="-25000" dirty="0"/>
              <a:t>Data was split into training and testing set .</a:t>
            </a:r>
          </a:p>
          <a:p>
            <a:endParaRPr lang="en-US" sz="4100" b="1" baseline="-25000" dirty="0"/>
          </a:p>
          <a:p>
            <a:r>
              <a:rPr lang="en-US" sz="2500" b="1" baseline="-25000" dirty="0"/>
              <a:t>As the labels are categorical, label encoding was done to convert them into vectorized form.</a:t>
            </a:r>
          </a:p>
          <a:p>
            <a:endParaRPr lang="en-US" sz="4100" b="1" baseline="-25000" dirty="0"/>
          </a:p>
          <a:p>
            <a:r>
              <a:rPr lang="en-US" sz="2500" b="1" baseline="-25000" dirty="0"/>
              <a:t>NMSLIB was initialized and the training data was fed to the model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5542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2008585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Our approach  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Implementation</a:t>
            </a: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B9F73E-38F4-426D-B021-4F7FA2BCE1B3}"/>
              </a:ext>
            </a:extLst>
          </p:cNvPr>
          <p:cNvSpPr txBox="1">
            <a:spLocks/>
          </p:cNvSpPr>
          <p:nvPr/>
        </p:nvSpPr>
        <p:spPr>
          <a:xfrm>
            <a:off x="4780470" y="3257549"/>
            <a:ext cx="6297105" cy="1552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After we added the train points to the </a:t>
            </a:r>
            <a:r>
              <a:rPr lang="en-US" sz="2400" b="1" dirty="0" err="1"/>
              <a:t>swgraph</a:t>
            </a:r>
            <a:r>
              <a:rPr lang="en-US" sz="2400" b="1" dirty="0"/>
              <a:t> we query each test points in order to classify its label. 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1AE67DD-9416-406F-A1C8-86E5B804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22" y="1528834"/>
            <a:ext cx="7469704" cy="10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6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TOR? 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AF5C0F1-06C8-404C-B588-9DB687B7277C}"/>
              </a:ext>
            </a:extLst>
          </p:cNvPr>
          <p:cNvSpPr/>
          <p:nvPr/>
        </p:nvSpPr>
        <p:spPr>
          <a:xfrm>
            <a:off x="5263150" y="9242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Onion Router (Tor) is a popular network, widely used by both political dissidents and cyber criminals alike. Tor attempts to circumvent government censorship and surveillance of individuals by keeping secret a message’s sender/receiver and content.</a:t>
            </a:r>
            <a:endParaRPr lang="en-IL" dirty="0"/>
          </a:p>
        </p:txBody>
      </p:sp>
      <p:pic>
        <p:nvPicPr>
          <p:cNvPr id="4098" name="Picture 2" descr="The Professionalisation of Cyber Criminals | INSEAD Knowledge">
            <a:extLst>
              <a:ext uri="{FF2B5EF4-FFF2-40B4-BE49-F238E27FC236}">
                <a16:creationId xmlns:a16="http://schemas.microsoft.com/office/drawing/2014/main" id="{6DA69A58-8FFC-4847-BC0A-2A1C4188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48" y="4061287"/>
            <a:ext cx="3997507" cy="27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toon beautiful reporter are ready announce Vector Image">
            <a:extLst>
              <a:ext uri="{FF2B5EF4-FFF2-40B4-BE49-F238E27FC236}">
                <a16:creationId xmlns:a16="http://schemas.microsoft.com/office/drawing/2014/main" id="{71D99DDC-DF6E-2043-A4BC-D808D8B1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055" y="4061287"/>
            <a:ext cx="3499945" cy="27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or (network) - Wikipedia">
            <a:extLst>
              <a:ext uri="{FF2B5EF4-FFF2-40B4-BE49-F238E27FC236}">
                <a16:creationId xmlns:a16="http://schemas.microsoft.com/office/drawing/2014/main" id="{7D239EBD-2DBB-DA4C-8483-D599D556F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1" y="3966572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0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Calendas Plus"/>
              </a:rPr>
              <a:t>The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6ECC869-D597-4102-B026-04B3E6679A24}"/>
              </a:ext>
            </a:extLst>
          </p:cNvPr>
          <p:cNvSpPr txBox="1">
            <a:spLocks/>
          </p:cNvSpPr>
          <p:nvPr/>
        </p:nvSpPr>
        <p:spPr>
          <a:xfrm>
            <a:off x="300235" y="2342177"/>
            <a:ext cx="4039636" cy="1135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7C4894-70A4-4C4D-A0D7-7009882DB48D}"/>
              </a:ext>
            </a:extLst>
          </p:cNvPr>
          <p:cNvSpPr txBox="1">
            <a:spLocks/>
          </p:cNvSpPr>
          <p:nvPr/>
        </p:nvSpPr>
        <p:spPr>
          <a:xfrm>
            <a:off x="5195887" y="681629"/>
            <a:ext cx="6695877" cy="479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We ran this program for 30 times  and the average of the recall is  0.945.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The formula for </a:t>
            </a:r>
            <a:r>
              <a:rPr lang="en-US" sz="2000" b="1" dirty="0" err="1"/>
              <a:t>calculatint</a:t>
            </a:r>
            <a:r>
              <a:rPr lang="en-US" sz="2000" b="1" dirty="0"/>
              <a:t> the recall is: TP/(TP+FN) .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Applying nearest neighbors technique using NMSLIB received a recall of 95% percent. we achieved a better result and a big improvement comparing to the result that we got in the article </a:t>
            </a:r>
            <a:r>
              <a:rPr lang="en-US" sz="2000" b="1" dirty="0" err="1"/>
              <a:t>whice</a:t>
            </a:r>
            <a:r>
              <a:rPr lang="en-US" sz="2000" b="1" dirty="0"/>
              <a:t> was 40%-80%.</a:t>
            </a:r>
          </a:p>
          <a:p>
            <a:endParaRPr lang="en-US" sz="2400" b="1" dirty="0"/>
          </a:p>
          <a:p>
            <a:r>
              <a:rPr lang="en-US" sz="2000" b="1" dirty="0"/>
              <a:t>NMSLIB was implemented to solve a real world scenario which shows a nice result, by making different variations on hyperparameters and applying feature engineering techniques model accuracy can be improved more.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266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Calendas Plus"/>
              </a:rPr>
              <a:t>References &amp; links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6ECC869-D597-4102-B026-04B3E6679A24}"/>
              </a:ext>
            </a:extLst>
          </p:cNvPr>
          <p:cNvSpPr txBox="1">
            <a:spLocks/>
          </p:cNvSpPr>
          <p:nvPr/>
        </p:nvSpPr>
        <p:spPr>
          <a:xfrm>
            <a:off x="300235" y="2342177"/>
            <a:ext cx="4039636" cy="1135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7C4894-70A4-4C4D-A0D7-7009882DB48D}"/>
              </a:ext>
            </a:extLst>
          </p:cNvPr>
          <p:cNvSpPr txBox="1">
            <a:spLocks/>
          </p:cNvSpPr>
          <p:nvPr/>
        </p:nvSpPr>
        <p:spPr>
          <a:xfrm>
            <a:off x="5195887" y="1401417"/>
            <a:ext cx="6695877" cy="514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NMSLIB GitHub:</a:t>
            </a:r>
          </a:p>
          <a:p>
            <a:r>
              <a:rPr lang="en-US" sz="2000" b="1" dirty="0">
                <a:hlinkClick r:id="rId2"/>
              </a:rPr>
              <a:t>https://github.com/nmslib/nmslib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The article:</a:t>
            </a:r>
          </a:p>
          <a:p>
            <a:r>
              <a:rPr lang="en-US" sz="2000" b="1" dirty="0">
                <a:hlinkClick r:id="rId3"/>
              </a:rPr>
              <a:t>https://www.researchgate.net/publication/350061240_Application_of_Deep_Learning_on_the_Characterization_of_Tor_Traffic_using_Time_based_Features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/>
              <a:t>Auteurs GitHub</a:t>
            </a:r>
            <a:r>
              <a:rPr lang="en-US" sz="2000" b="1" dirty="0"/>
              <a:t>:</a:t>
            </a:r>
          </a:p>
          <a:p>
            <a:r>
              <a:rPr lang="en-US" sz="2000" b="1" dirty="0">
                <a:hlinkClick r:id="rId4"/>
              </a:rPr>
              <a:t>https://github.com/rambasnet/DeepLearning-TorTraffic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477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 Routing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4EC5FDEB-B201-4887-9A48-E2A7A7C5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4" y="1064124"/>
            <a:ext cx="7400925" cy="47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70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Abstract </a:t>
            </a:r>
          </a:p>
        </p:txBody>
      </p:sp>
      <p:pic>
        <p:nvPicPr>
          <p:cNvPr id="6146" name="Picture 2" descr="Random Forest Classifier in Machine Learning | Palin Analytics">
            <a:extLst>
              <a:ext uri="{FF2B5EF4-FFF2-40B4-BE49-F238E27FC236}">
                <a16:creationId xmlns:a16="http://schemas.microsoft.com/office/drawing/2014/main" id="{79D6E60B-DF65-5442-BCA4-BBA6EEA3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5363" y="1127845"/>
            <a:ext cx="3809206" cy="214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5C0F1-06C8-404C-B588-9DB687B7277C}"/>
              </a:ext>
            </a:extLst>
          </p:cNvPr>
          <p:cNvSpPr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The Article work compares the performance of various traditional machine learning algorithms (e.g. </a:t>
            </a:r>
            <a:r>
              <a:rPr lang="en-US" sz="1600" b="1" dirty="0">
                <a:solidFill>
                  <a:schemeClr val="bg1"/>
                </a:solidFill>
              </a:rPr>
              <a:t>Random Forest, Decision Tree, k-Nearest Neighbor</a:t>
            </a:r>
            <a:r>
              <a:rPr lang="en-US" sz="1600" dirty="0">
                <a:solidFill>
                  <a:schemeClr val="bg1"/>
                </a:solidFill>
              </a:rPr>
              <a:t>) and Deep Neural Networks on the </a:t>
            </a:r>
            <a:r>
              <a:rPr lang="en-US" sz="1600" dirty="0">
                <a:solidFill>
                  <a:schemeClr val="bg1"/>
                </a:solidFill>
                <a:highlight>
                  <a:srgbClr val="808080"/>
                </a:highlight>
              </a:rPr>
              <a:t>ISCXTor2016</a:t>
            </a:r>
            <a:r>
              <a:rPr lang="en-US" sz="1600" dirty="0">
                <a:solidFill>
                  <a:schemeClr val="bg1"/>
                </a:solidFill>
              </a:rPr>
              <a:t> time-based dataset in detecting Tor traffic.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The research examines two scenarios: the goal of Scenario A is to detect Tor traffic while Scenario B’s goal is to determine the type of Tor traffic as one of eight categories.</a:t>
            </a:r>
          </a:p>
        </p:txBody>
      </p:sp>
      <p:pic>
        <p:nvPicPr>
          <p:cNvPr id="4102" name="Picture 6" descr="Tor (network) - Wikipedia">
            <a:extLst>
              <a:ext uri="{FF2B5EF4-FFF2-40B4-BE49-F238E27FC236}">
                <a16:creationId xmlns:a16="http://schemas.microsoft.com/office/drawing/2014/main" id="{7D239EBD-2DBB-DA4C-8483-D599D556F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5047" y="3994172"/>
            <a:ext cx="2252590" cy="13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k-nearest neighbor (KNN) classifier KNN is explained as follows: |  Download Scientific Diagram">
            <a:extLst>
              <a:ext uri="{FF2B5EF4-FFF2-40B4-BE49-F238E27FC236}">
                <a16:creationId xmlns:a16="http://schemas.microsoft.com/office/drawing/2014/main" id="{5058FD84-E86D-D949-92BB-53A66005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9369" y="3940137"/>
            <a:ext cx="2262414" cy="14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85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Article Results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3F0EBA-D5D0-094E-BC61-B8F8828184B3}"/>
              </a:ext>
            </a:extLst>
          </p:cNvPr>
          <p:cNvSpPr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Scenario A demonstrate high performance, with classification accuracies &gt; 99%.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 Scenario B yielded a wider range of classification accuracies (40-82%)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194" name="Picture 2" descr="Logo Scenario Vector Images (over 410)">
            <a:extLst>
              <a:ext uri="{FF2B5EF4-FFF2-40B4-BE49-F238E27FC236}">
                <a16:creationId xmlns:a16="http://schemas.microsoft.com/office/drawing/2014/main" id="{72A26EF9-65AC-4448-A362-8F3156B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711" y="903730"/>
            <a:ext cx="4258414" cy="44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09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Article Results - </a:t>
            </a:r>
            <a:r>
              <a:rPr lang="en-US" sz="4800" dirty="0">
                <a:solidFill>
                  <a:schemeClr val="bg1"/>
                </a:solidFill>
              </a:rPr>
              <a:t>Scenario B 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3F0EBA-D5D0-094E-BC61-B8F8828184B3}"/>
              </a:ext>
            </a:extLst>
          </p:cNvPr>
          <p:cNvSpPr/>
          <p:nvPr/>
        </p:nvSpPr>
        <p:spPr>
          <a:xfrm>
            <a:off x="128587" y="2947595"/>
            <a:ext cx="4220775" cy="3228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 Scenario B yielded a wider range of classification accuracies (40-82%)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From the authors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Scenario B seemingly lack enough diversity within the data to accurately classify &gt; 40% of testing samples.</a:t>
            </a:r>
          </a:p>
        </p:txBody>
      </p:sp>
      <p:pic>
        <p:nvPicPr>
          <p:cNvPr id="8194" name="Picture 2" descr="Logo Scenario Vector Images (over 410)">
            <a:extLst>
              <a:ext uri="{FF2B5EF4-FFF2-40B4-BE49-F238E27FC236}">
                <a16:creationId xmlns:a16="http://schemas.microsoft.com/office/drawing/2014/main" id="{72A26EF9-65AC-4448-A362-8F3156B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711" y="903730"/>
            <a:ext cx="4258414" cy="44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1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8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8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Article Results - Scenario B cons</a:t>
            </a:r>
          </a:p>
        </p:txBody>
      </p:sp>
      <p:grpSp>
        <p:nvGrpSpPr>
          <p:cNvPr id="148" name="Group 8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2B3D779-7C99-1F45-BB14-00F32397235A}"/>
              </a:ext>
            </a:extLst>
          </p:cNvPr>
          <p:cNvSpPr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“For Scenario B, the graphs of the distribution of the features  clearly shows the source of the difficulty the models are experiencing when classifying across all eight categories”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06C89-76A8-4A4D-9063-D831AFE1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947849"/>
            <a:ext cx="6642532" cy="4384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3F0EBA-D5D0-094E-BC61-B8F8828184B3}"/>
              </a:ext>
            </a:extLst>
          </p:cNvPr>
          <p:cNvSpPr/>
          <p:nvPr/>
        </p:nvSpPr>
        <p:spPr>
          <a:xfrm>
            <a:off x="128587" y="2947595"/>
            <a:ext cx="4220775" cy="3228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26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59" y="969363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D9BAB7-CDD2-D945-80FE-3FD28E1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48" y="196989"/>
            <a:ext cx="7497452" cy="2856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BC1E0-1602-7B41-8F78-ABB0C54E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614738"/>
            <a:ext cx="7519820" cy="3099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1B959F-32C3-0F4B-9DF8-C9331612A6F5}"/>
              </a:ext>
            </a:extLst>
          </p:cNvPr>
          <p:cNvSpPr/>
          <p:nvPr/>
        </p:nvSpPr>
        <p:spPr>
          <a:xfrm>
            <a:off x="767290" y="5060858"/>
            <a:ext cx="3164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8044 rows × 29 columns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B64D5-DDA2-854E-A0FC-E04BC2A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1622066"/>
            <a:ext cx="4039636" cy="1135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 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121A07-3A76-8448-9B67-88F93F776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5461838" y="114300"/>
            <a:ext cx="641704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0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912</Words>
  <Application>Microsoft Office PowerPoint</Application>
  <PresentationFormat>מסך רחב</PresentationFormat>
  <Paragraphs>109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7" baseType="lpstr">
      <vt:lpstr>Arial</vt:lpstr>
      <vt:lpstr>Calendas Plus</vt:lpstr>
      <vt:lpstr>Calibri</vt:lpstr>
      <vt:lpstr>Calibri Light</vt:lpstr>
      <vt:lpstr>Helvetica Neue</vt:lpstr>
      <vt:lpstr>Office Theme</vt:lpstr>
      <vt:lpstr>Application of Deep Learning on the Characterization of Tor Traffic using Time based Features</vt:lpstr>
      <vt:lpstr>What is TOR? </vt:lpstr>
      <vt:lpstr>TOR Routing</vt:lpstr>
      <vt:lpstr>Abstract </vt:lpstr>
      <vt:lpstr>Article Results</vt:lpstr>
      <vt:lpstr>Article Results - Scenario B </vt:lpstr>
      <vt:lpstr>Article Results - Scenario B cons</vt:lpstr>
      <vt:lpstr>Data Exploration</vt:lpstr>
      <vt:lpstr>Data Exploration </vt:lpstr>
      <vt:lpstr>Data Exploration </vt:lpstr>
      <vt:lpstr>Data Exploration </vt:lpstr>
      <vt:lpstr>Our approach  - Nearest neighbor methods and vector models </vt:lpstr>
      <vt:lpstr>Vector Models </vt:lpstr>
      <vt:lpstr>Our approach  - NMSLIB</vt:lpstr>
      <vt:lpstr>Our approach  - NMSLIB</vt:lpstr>
      <vt:lpstr>Our approach  - NMSLIB</vt:lpstr>
      <vt:lpstr>Our approach  - NMSLIB</vt:lpstr>
      <vt:lpstr>Our approach  - Implementation</vt:lpstr>
      <vt:lpstr>Our approach  - Implementation</vt:lpstr>
      <vt:lpstr>The results</vt:lpstr>
      <vt:lpstr>References &amp;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Deep Learning on the Characterization of Tor Traffic using Time based Features</dc:title>
  <dc:creator>גל בר</dc:creator>
  <cp:lastModifiedBy>Yishay</cp:lastModifiedBy>
  <cp:revision>67</cp:revision>
  <dcterms:created xsi:type="dcterms:W3CDTF">2021-06-09T13:09:40Z</dcterms:created>
  <dcterms:modified xsi:type="dcterms:W3CDTF">2021-06-10T13:48:56Z</dcterms:modified>
</cp:coreProperties>
</file>